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8" r:id="rId2"/>
    <p:sldId id="262" r:id="rId3"/>
    <p:sldId id="2113" r:id="rId4"/>
    <p:sldId id="2092" r:id="rId5"/>
    <p:sldId id="2122" r:id="rId6"/>
    <p:sldId id="2123" r:id="rId7"/>
    <p:sldId id="2124" r:id="rId8"/>
    <p:sldId id="2125" r:id="rId9"/>
    <p:sldId id="2118" r:id="rId10"/>
    <p:sldId id="2126" r:id="rId11"/>
    <p:sldId id="2121" r:id="rId12"/>
    <p:sldId id="263" r:id="rId13"/>
    <p:sldId id="2027" r:id="rId14"/>
    <p:sldId id="2086" r:id="rId15"/>
    <p:sldId id="202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1933"/>
    <a:srgbClr val="562855"/>
    <a:srgbClr val="92278F"/>
    <a:srgbClr val="755DD9"/>
    <a:srgbClr val="8EA9E3"/>
    <a:srgbClr val="F2F2F2"/>
    <a:srgbClr val="715A70"/>
    <a:srgbClr val="827EB2"/>
    <a:srgbClr val="0065FC"/>
    <a:srgbClr val="969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89"/>
    <p:restoredTop sz="95439"/>
  </p:normalViewPr>
  <p:slideViewPr>
    <p:cSldViewPr snapToGrid="0" snapToObjects="1" showGuides="1">
      <p:cViewPr varScale="1">
        <p:scale>
          <a:sx n="63" d="100"/>
          <a:sy n="63" d="100"/>
        </p:scale>
        <p:origin x="1016" y="40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03/08/2021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xmlns="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xmlns="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xmlns="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xmlns="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xmlns="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xmlns="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xmlns="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xmlns="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xmlns="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xmlns="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xmlns="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xmlns="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xmlns="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xmlns="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xmlns="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xmlns="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xmlns="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xmlns="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xmlns="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xmlns="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xmlns="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xmlns="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xmlns="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xmlns="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xmlns="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xmlns="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xmlns="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xmlns="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xmlns="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xmlns="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xmlns="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xmlns="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xmlns="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xmlns="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xmlns="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xmlns="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xmlns="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xmlns="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xmlns="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xmlns="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xmlns="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xmlns="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xmlns="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xmlns="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xmlns="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xmlns="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xmlns="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xmlns="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xmlns="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xmlns="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xmlns="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xmlns="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xmlns="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xmlns="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xmlns="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xmlns="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xmlns="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xmlns="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xmlns="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xmlns="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xmlns="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xmlns="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xmlns="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xmlns="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xmlns="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xmlns="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xmlns="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xmlns="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xmlns="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xmlns="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xmlns="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xmlns="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xmlns="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xmlns="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xmlns="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Septième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 8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7948" y="1234760"/>
            <a:ext cx="3384000" cy="4976470"/>
          </a:xfrm>
          <a:prstGeom prst="rect">
            <a:avLst/>
          </a:prstGeom>
        </p:spPr>
      </p:pic>
      <p:pic>
        <p:nvPicPr>
          <p:cNvPr id="5" name="Imag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660" y="2193049"/>
            <a:ext cx="4140000" cy="3060000"/>
          </a:xfrm>
          <a:prstGeom prst="rect">
            <a:avLst/>
          </a:prstGeom>
        </p:spPr>
      </p:pic>
      <p:pic>
        <p:nvPicPr>
          <p:cNvPr id="76" name="Imag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8586" y="1227867"/>
            <a:ext cx="3384000" cy="4976470"/>
          </a:xfrm>
          <a:prstGeom prst="rect">
            <a:avLst/>
          </a:prstGeom>
        </p:spPr>
      </p:pic>
      <p:pic>
        <p:nvPicPr>
          <p:cNvPr id="3" name="Imag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69" y="2192995"/>
            <a:ext cx="4140000" cy="3060000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0" y="839079"/>
            <a:ext cx="7853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aucune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recette correspondante à la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recherche…</a:t>
            </a:r>
          </a:p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S'il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n'y a plus d'articles dans les champs de recherche avancée...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Alternative Scenario A1</a:t>
            </a:r>
            <a:endParaRPr lang="fr-FR" sz="11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cxnSp>
        <p:nvCxnSpPr>
          <p:cNvPr id="26" name="Connecteur droit avec flèche 25"/>
          <p:cNvCxnSpPr>
            <a:stCxn id="84" idx="0"/>
          </p:cNvCxnSpPr>
          <p:nvPr/>
        </p:nvCxnSpPr>
        <p:spPr>
          <a:xfrm flipH="1" flipV="1">
            <a:off x="3157870" y="3804779"/>
            <a:ext cx="72716" cy="1633770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881713" y="5438549"/>
            <a:ext cx="4976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L’interface affiche «Il n'y a plus d'articles à choisir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...»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8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42351" y="5438549"/>
            <a:ext cx="4976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L’interface affiche « Aucune recette ne correspond à votre critère… vous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pouvez chercher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 tarte aux pommes », « poisson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91" name="Connecteur droit avec flèche 90"/>
          <p:cNvCxnSpPr>
            <a:stCxn id="60" idx="0"/>
          </p:cNvCxnSpPr>
          <p:nvPr/>
        </p:nvCxnSpPr>
        <p:spPr>
          <a:xfrm flipV="1">
            <a:off x="8369948" y="3621899"/>
            <a:ext cx="569595" cy="1816650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 bwMode="auto">
          <a:xfrm>
            <a:off x="1436871" y="3419374"/>
            <a:ext cx="3523217" cy="38540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 bwMode="auto">
          <a:xfrm>
            <a:off x="8341241" y="3382162"/>
            <a:ext cx="1424763" cy="20970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696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98" y="1946921"/>
            <a:ext cx="2722536" cy="4003730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1" y="839079"/>
            <a:ext cx="8431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503000000000000" pitchFamily="2" charset="0"/>
                <a:cs typeface="Abhaya Libre" panose="02000503000000000000" pitchFamily="2" charset="0"/>
              </a:rPr>
              <a:t>Le site est adapté aux desktops, aux tablettes et aux mobiles : Démonstration en direct.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Responsive design</a:t>
            </a:r>
            <a:r>
              <a:rPr lang="fr-FR" sz="4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grpSp>
        <p:nvGrpSpPr>
          <p:cNvPr id="19" name="Group 20"/>
          <p:cNvGrpSpPr>
            <a:grpSpLocks noChangeAspect="1"/>
          </p:cNvGrpSpPr>
          <p:nvPr/>
        </p:nvGrpSpPr>
        <p:grpSpPr>
          <a:xfrm>
            <a:off x="108465" y="2631386"/>
            <a:ext cx="4580490" cy="2636752"/>
            <a:chOff x="5898415" y="1976415"/>
            <a:chExt cx="5654530" cy="3255020"/>
          </a:xfrm>
        </p:grpSpPr>
        <p:sp>
          <p:nvSpPr>
            <p:cNvPr id="2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1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2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3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0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3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4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5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6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7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pic>
        <p:nvPicPr>
          <p:cNvPr id="38" name="Picture 4" descr="iPhone6_mockup_front_white.png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7362" y="2113279"/>
            <a:ext cx="2410816" cy="367101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7" y="2823981"/>
            <a:ext cx="3442545" cy="21844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578" y="2302933"/>
            <a:ext cx="2446755" cy="329184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201" y="2687244"/>
            <a:ext cx="1495372" cy="2580893"/>
          </a:xfrm>
          <a:prstGeom prst="rect">
            <a:avLst/>
          </a:prstGeom>
        </p:spPr>
      </p:pic>
      <p:grpSp>
        <p:nvGrpSpPr>
          <p:cNvPr id="39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4620853" y="3724356"/>
            <a:ext cx="328204" cy="224430"/>
            <a:chOff x="507666" y="2623456"/>
            <a:chExt cx="6245976" cy="1251856"/>
          </a:xfrm>
        </p:grpSpPr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8263175" y="3725550"/>
            <a:ext cx="328204" cy="224430"/>
            <a:chOff x="507666" y="2623456"/>
            <a:chExt cx="6245976" cy="1251856"/>
          </a:xfrm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08465" y="5277105"/>
            <a:ext cx="458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Portable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204687" y="5965021"/>
            <a:ext cx="2722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Tablette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886613" y="5569748"/>
            <a:ext cx="163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Mobile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8009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xmlns="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xmlns="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xmlns="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xmlns="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xmlns="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xmlns="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Développez un algorithme de recherche en JavaScript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xmlns="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fonctionnalités 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30079" y="781214"/>
            <a:ext cx="9431080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 </a:t>
            </a:r>
            <a:r>
              <a:rPr lang="fr-FR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endParaRPr lang="fr-FR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endParaRPr lang="fr-FR" sz="6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Accéder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rapidement à une recette correspondant à un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besoin de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l’utilisateur dans les recettes déjà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reçues.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L’utilisateur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doit pouvoir filtrer les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recettes,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selon deux axes 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barre principale permettant de rechercher des mots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 groupes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lettres dans le titre, les ingrédients ou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description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 mots clés dans les ingrédients, les ustensiles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 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appareils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lvl="1">
              <a:lnSpc>
                <a:spcPct val="150000"/>
              </a:lnSpc>
            </a:pPr>
            <a:endParaRPr lang="fr-FR" sz="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Scénario </a:t>
            </a:r>
            <a:r>
              <a:rPr lang="fr-FR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nominal</a:t>
            </a:r>
          </a:p>
          <a:p>
            <a:pPr>
              <a:lnSpc>
                <a:spcPct val="150000"/>
              </a:lnSpc>
            </a:pPr>
            <a:endParaRPr lang="fr-FR" sz="6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 commence lorsque l'utilisateur saisit au moins 3 caractères dans la barre de recherche principale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barre de recherche principale correspond à la saisie de l'utilisateur dans : le titre de la recette, la description ou la liste des ingrédients de la recette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L’interface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actualisée avec les résultats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champs de recherche avancée sont actualisés avec les informations ingrédients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ustensiles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appareil des différentes recettes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restantes.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L’utilisateur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précise sa recherche grâce à l’un des champs : ingrédients , ustensiles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appareil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Au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fur et à mesure du remplissage les mots clés ne correspondant pas à la frappe dans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champ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disparaissent.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L’utilisateur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choisit un mot clé dans le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 et le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 clé apparaît sous forme de tag sous la recherche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principale.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résultats de recherche sont actualisés, ainsi que les éléments disponibles dans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champs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recherche avancée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L’utilisateur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sélectionne une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recette.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'il n'y a pas de recette correspondante pour la recherche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L’interface affiche « Aucune recette ne correspond à votre critère… vous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pouvez chercher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 tarte aux pommes », « poisson », etc.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2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07575" y="-332304"/>
            <a:ext cx="5167203" cy="8208335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1" y="787957"/>
            <a:ext cx="7448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Option 1 : Mise en œuvre à l'aide de boucles imbriquées (For ou </a:t>
            </a:r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ForEach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Recherche Primaire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855784" y="6007641"/>
            <a:ext cx="1458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/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0595344" y="1264189"/>
            <a:ext cx="1596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cas d’utilisation commence lorsque l’utilisateur entre au moins 3 caractères dans la barre de recherche principale.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2129656"/>
            <a:ext cx="238700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Boucles 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imbriquées « For </a:t>
            </a: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</a:t>
            </a:r>
          </a:p>
          <a:p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Avantage:</a:t>
            </a:r>
            <a:endParaRPr lang="fr-FR" sz="11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4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n'y a pas d'obligation de passer toutes les données si l'une des premières conditions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remplie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endParaRPr lang="fr-FR" sz="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Inconvénients:</a:t>
            </a:r>
          </a:p>
          <a:p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Moins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lisible.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Plus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code. (17 lignes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</a:p>
          <a:p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Boucles imbriquées « </a:t>
            </a:r>
            <a:r>
              <a:rPr lang="fr-FR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ForEach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» </a:t>
            </a:r>
            <a:endParaRPr lang="fr-FR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(fonction </a:t>
            </a:r>
            <a:r>
              <a:rPr lang="fr-FR" sz="10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d'ordre </a:t>
            </a:r>
            <a:r>
              <a:rPr lang="fr-FR" sz="10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supérieur)</a:t>
            </a:r>
          </a:p>
          <a:p>
            <a:endParaRPr lang="fr-FR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Avantage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</a:p>
          <a:p>
            <a:endParaRPr lang="fr-FR" sz="4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n'y a pas d'obligation de passer toutes les données si l'une des premières conditions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remplie.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Plus lisible que la boucle « For 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Moins de code que la boucle « For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Inconvénients</a:t>
            </a: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endParaRPr lang="fr-FR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Mais moins lisible que lorsqu'on utilise des fonctions d'ordre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supérieur (</a:t>
            </a:r>
            <a:r>
              <a:rPr lang="fr-FR" sz="11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include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&amp; </a:t>
            </a:r>
            <a:r>
              <a:rPr lang="fr-FR" sz="11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some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Plus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code que l'algorithme utilisant des fonctions d'ordre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supérieur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1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include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&amp; </a:t>
            </a:r>
            <a:r>
              <a:rPr lang="fr-FR" sz="11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some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  <a:endParaRPr lang="fr-FR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385652" y="6389302"/>
            <a:ext cx="8208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Algorithme 1</a:t>
            </a:r>
            <a:endParaRPr lang="fr-FR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0653823" y="3267105"/>
            <a:ext cx="1538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Remarque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les cases marquées en noir représentent l'algorithme de recherche primaire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" name="Image 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604" y="1448119"/>
            <a:ext cx="684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7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07575" y="-332304"/>
            <a:ext cx="5167203" cy="8208335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1" y="787957"/>
            <a:ext cx="7448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Option 2 : Implémentation à l'aide de fonctions d'ordre supérieur (</a:t>
            </a:r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include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&amp; </a:t>
            </a:r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some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Recherche Primaire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855784" y="6007641"/>
            <a:ext cx="1458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/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0595344" y="1264189"/>
            <a:ext cx="1596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cas d’utilisation commence lorsque l’utilisateur entre au moins 3 caractères dans la barre de recherche principale.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2129656"/>
            <a:ext cx="2387009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fonctions 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d'ordre supérieur (</a:t>
            </a:r>
            <a:r>
              <a:rPr lang="fr-FR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include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&amp; </a:t>
            </a:r>
            <a:r>
              <a:rPr lang="fr-FR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some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</a:p>
          <a:p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Avantage:</a:t>
            </a:r>
            <a:endParaRPr lang="fr-FR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4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Moins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code. (3 lignes).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Lisibilité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(moins de code à lire et à comprendre).</a:t>
            </a:r>
          </a:p>
          <a:p>
            <a:endParaRPr lang="fr-FR" sz="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Inconvénients:</a:t>
            </a:r>
          </a:p>
          <a:p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Obligation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passer toutes les données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(titre,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 et ingrédients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385652" y="6389302"/>
            <a:ext cx="8208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Algorithme 2</a:t>
            </a:r>
            <a:endParaRPr lang="fr-FR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0653823" y="3271476"/>
            <a:ext cx="1538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Remarque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les cases marquées en noir représentent l'algorithme de recherche primaire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" name="Imag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312" y="1459159"/>
            <a:ext cx="684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1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07575" y="-332304"/>
            <a:ext cx="5167203" cy="8208335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1" y="787957"/>
            <a:ext cx="7448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JSBEN.CH a été utilisé pour tester les performances des algorithmes.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Test </a:t>
            </a:r>
            <a:r>
              <a:rPr lang="fr-FR" sz="4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performance des algorithmes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855784" y="6007641"/>
            <a:ext cx="1458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2129656"/>
            <a:ext cx="238700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Conduite </a:t>
            </a:r>
            <a:r>
              <a:rPr lang="fr-FR" sz="14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pour le plan de </a:t>
            </a:r>
            <a:r>
              <a:rPr lang="fr-FR" sz="14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</a:t>
            </a: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tests de performance ont été effectués 72 fois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Six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mots ont été choisis dans chaque champ : le titre (nom), la description et les ingrédients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tests ont été exécutés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quatre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fois pour chaque mot ciblé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L'algorithme qui a donné les meilleurs résultats (le plus souvent) a été considéré comme le plus efficace.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385652" y="6389302"/>
            <a:ext cx="8208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tests de performance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758" y="1454444"/>
            <a:ext cx="6990907" cy="4723072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-1" y="6384690"/>
            <a:ext cx="335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* 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mots cibles ont été choisis au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hasard 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(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avec et sans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accents, majuscules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minuscules).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997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714" y="1215785"/>
            <a:ext cx="3582329" cy="5090679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2" y="1127374"/>
            <a:ext cx="7365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JSBEN.CH a été utilisé pour tester les performances des algorithmes.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4722"/>
            <a:ext cx="9180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Un échantillon des résultats des 72 tests effectués sur les algorithmes :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855784" y="6007641"/>
            <a:ext cx="1458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2" y="6007641"/>
            <a:ext cx="8665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tests de performance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0420643" y="1453023"/>
            <a:ext cx="17993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*   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mots cibles ont été choisis au hasard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avec et sans accents/ majuscules et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minuscules).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87313" indent="-87313"/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** op/s: opérations/seconde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3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303" y="1215785"/>
            <a:ext cx="3582329" cy="5090679"/>
          </a:xfrm>
          <a:prstGeom prst="rect">
            <a:avLst/>
          </a:prstGeom>
        </p:spPr>
      </p:pic>
      <p:pic>
        <p:nvPicPr>
          <p:cNvPr id="16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2879" y="1210611"/>
            <a:ext cx="3582329" cy="50906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1509824" y="1988288"/>
            <a:ext cx="2206256" cy="35353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7" name="Image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24" y="1988289"/>
            <a:ext cx="2206256" cy="1480848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670607" y="3579955"/>
            <a:ext cx="187073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5932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 Loop: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5914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r>
              <a:rPr lang="nl-NL" sz="14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forEach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4618 op/s</a:t>
            </a:r>
          </a:p>
          <a:p>
            <a:endParaRPr lang="nl-NL" sz="800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400" b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Titre : </a:t>
            </a:r>
            <a:endParaRPr lang="fr-FR" sz="1400" b="1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 cible à trouver est dans le titre</a:t>
            </a:r>
            <a:r>
              <a:rPr lang="fr-FR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…</a:t>
            </a:r>
          </a:p>
          <a:p>
            <a:endParaRPr lang="fr-FR" sz="800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Crème pâtisserie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753558" y="1988288"/>
            <a:ext cx="2206256" cy="35353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266" y="1988287"/>
            <a:ext cx="2186548" cy="1480849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941025" y="3475153"/>
            <a:ext cx="18707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 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5679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 Loop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	5550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r>
              <a:rPr lang="nl-NL" sz="14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forEach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5525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endParaRPr lang="nl-NL" sz="800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400" b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 : </a:t>
            </a:r>
            <a:endParaRPr lang="fr-FR" sz="1400" b="1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 cible à trouver se trouve dans la </a:t>
            </a:r>
            <a:r>
              <a:rPr lang="fr-FR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description…</a:t>
            </a:r>
          </a:p>
          <a:p>
            <a:endParaRPr lang="fr-FR" sz="800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étalez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932711" y="1988287"/>
            <a:ext cx="2206256" cy="35353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119601" y="3469137"/>
            <a:ext cx="18707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 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6262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r>
              <a:rPr lang="nl-NL" sz="14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ForEach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6097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 Loop 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5999 op/s</a:t>
            </a:r>
          </a:p>
          <a:p>
            <a:endParaRPr lang="nl-NL" sz="8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400" b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Ingrédients :</a:t>
            </a:r>
          </a:p>
          <a:p>
            <a:r>
              <a:rPr lang="fr-FR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 cible à trouver se trouve dans les ingrédients</a:t>
            </a:r>
            <a:r>
              <a:rPr lang="fr-FR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…</a:t>
            </a:r>
          </a:p>
          <a:p>
            <a:endParaRPr lang="fr-FR" sz="800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fr-FR" sz="1400" b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Pâte Brisée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5" name="Image 24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10" y="1992929"/>
            <a:ext cx="2205679" cy="1476208"/>
          </a:xfrm>
          <a:prstGeom prst="rect">
            <a:avLst/>
          </a:prstGeom>
        </p:spPr>
      </p:pic>
      <p:sp>
        <p:nvSpPr>
          <p:cNvPr id="2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136745"/>
            <a:ext cx="11015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Solution retenue : </a:t>
            </a:r>
          </a:p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Après avoir effectué des tests, en utilisant le site JSBEN.CH pour mesurer les performances des algorithmes, je recommande d’utiliser l’algorithme qui utilise les fonctions d’ordre supérieur «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include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&amp;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some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». C’est mieux pour la vitesse ainsi que pour la lisibilité du code. (Algorithme 2).</a:t>
            </a:r>
          </a:p>
        </p:txBody>
      </p:sp>
    </p:spTree>
    <p:extLst>
      <p:ext uri="{BB962C8B-B14F-4D97-AF65-F5344CB8AC3E}">
        <p14:creationId xmlns:p14="http://schemas.microsoft.com/office/powerpoint/2010/main" val="200043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7454" y="205487"/>
            <a:ext cx="5036060" cy="7405970"/>
          </a:xfrm>
          <a:prstGeom prst="rect">
            <a:avLst/>
          </a:prstGeom>
        </p:spPr>
      </p:pic>
      <p:pic>
        <p:nvPicPr>
          <p:cNvPr id="10" name="Image 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628" y="1610802"/>
            <a:ext cx="6094599" cy="4603694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0" y="839079"/>
            <a:ext cx="7271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système recherche des recettes correspondant à l’entrée utilisateur dans : le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titre, les ingrédients et la description (de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recette).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Scénario nominal</a:t>
            </a:r>
            <a:endParaRPr lang="fr-FR" sz="11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7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2435526"/>
            <a:ext cx="2432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recherche commence lorsque l'utilisateur saisit au moins 3 caractères dans la barre de recherche principale (dans cet exemple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ail »).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sp>
        <p:nvSpPr>
          <p:cNvPr id="29" name="Rectangle à coins arrondis 28"/>
          <p:cNvSpPr/>
          <p:nvPr/>
        </p:nvSpPr>
        <p:spPr bwMode="auto">
          <a:xfrm>
            <a:off x="3249029" y="2515424"/>
            <a:ext cx="334360" cy="28797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9" name="Rectangle à coins arrondis 38"/>
          <p:cNvSpPr/>
          <p:nvPr/>
        </p:nvSpPr>
        <p:spPr bwMode="auto">
          <a:xfrm>
            <a:off x="3276120" y="4602631"/>
            <a:ext cx="483419" cy="13819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0" name="Rectangle à coins arrondis 39"/>
          <p:cNvSpPr/>
          <p:nvPr/>
        </p:nvSpPr>
        <p:spPr bwMode="auto">
          <a:xfrm>
            <a:off x="5174880" y="4353099"/>
            <a:ext cx="483419" cy="13837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432499" y="6485316"/>
            <a:ext cx="7405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L’interface est actualisée avec les résultats de recherche</a:t>
            </a:r>
          </a:p>
        </p:txBody>
      </p:sp>
      <p:sp>
        <p:nvSpPr>
          <p:cNvPr id="4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4113787"/>
            <a:ext cx="2432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champs de recherche avancée sont actualisés avec les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informations ingrédients , ustensiles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appareil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différentes recettes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restantes.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Rectangle à coins arrondis 56"/>
          <p:cNvSpPr/>
          <p:nvPr/>
        </p:nvSpPr>
        <p:spPr bwMode="auto">
          <a:xfrm>
            <a:off x="7076438" y="4439678"/>
            <a:ext cx="483419" cy="13837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à coins arrondis 57"/>
          <p:cNvSpPr/>
          <p:nvPr/>
        </p:nvSpPr>
        <p:spPr bwMode="auto">
          <a:xfrm>
            <a:off x="3285669" y="2960852"/>
            <a:ext cx="1963663" cy="67238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/>
          <p:cNvCxnSpPr>
            <a:stCxn id="42" idx="3"/>
          </p:cNvCxnSpPr>
          <p:nvPr/>
        </p:nvCxnSpPr>
        <p:spPr>
          <a:xfrm flipH="1" flipV="1">
            <a:off x="4158827" y="5166478"/>
            <a:ext cx="1976657" cy="1260024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42" idx="3"/>
          </p:cNvCxnSpPr>
          <p:nvPr/>
        </p:nvCxnSpPr>
        <p:spPr>
          <a:xfrm flipH="1" flipV="1">
            <a:off x="6089927" y="5211338"/>
            <a:ext cx="45557" cy="1215164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42" idx="3"/>
          </p:cNvCxnSpPr>
          <p:nvPr/>
        </p:nvCxnSpPr>
        <p:spPr>
          <a:xfrm flipV="1">
            <a:off x="6135484" y="5211338"/>
            <a:ext cx="1828800" cy="1215164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48" idx="0"/>
          </p:cNvCxnSpPr>
          <p:nvPr/>
        </p:nvCxnSpPr>
        <p:spPr>
          <a:xfrm flipV="1">
            <a:off x="1216250" y="3508587"/>
            <a:ext cx="2005687" cy="605200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flipV="1">
            <a:off x="1849579" y="2757921"/>
            <a:ext cx="1372358" cy="142218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61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76852" y="1217702"/>
            <a:ext cx="3427200" cy="5040000"/>
          </a:xfrm>
          <a:prstGeom prst="rect">
            <a:avLst/>
          </a:prstGeom>
        </p:spPr>
      </p:pic>
      <p:pic>
        <p:nvPicPr>
          <p:cNvPr id="63" name="Imag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25" y="2194104"/>
            <a:ext cx="4095627" cy="3113336"/>
          </a:xfrm>
          <a:prstGeom prst="rect">
            <a:avLst/>
          </a:prstGeom>
        </p:spPr>
      </p:pic>
      <p:pic>
        <p:nvPicPr>
          <p:cNvPr id="89" name="Image 8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08695" y="1209147"/>
            <a:ext cx="3427200" cy="5040000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33" y="2194104"/>
            <a:ext cx="4239410" cy="3113336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0" y="839079"/>
            <a:ext cx="7853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L’utilisateur précise sa recherche grâce à l’un des champs : ingrédients , ustensiles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appareil…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Scénario nominal</a:t>
            </a:r>
            <a:endParaRPr lang="fr-FR" sz="11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cxnSp>
        <p:nvCxnSpPr>
          <p:cNvPr id="26" name="Connecteur droit avec flèche 25"/>
          <p:cNvCxnSpPr>
            <a:stCxn id="84" idx="0"/>
          </p:cNvCxnSpPr>
          <p:nvPr/>
        </p:nvCxnSpPr>
        <p:spPr>
          <a:xfrm flipH="1" flipV="1">
            <a:off x="2018453" y="3325707"/>
            <a:ext cx="1071999" cy="2141765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H="1">
            <a:off x="6915573" y="1987733"/>
            <a:ext cx="548641" cy="1026400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802295" y="5440380"/>
            <a:ext cx="503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résultats de recherche sont actualisés, ainsi que les éléments disponibles dans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champs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recherche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avancée.</a:t>
            </a:r>
          </a:p>
          <a:p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(Dans cet exemple, l'utilisateur a affiné sa recherche avec l'ingrédient «  pois chiches ». Ainsi, seules les recettes contenant les ingrédients « ail » et  « pois chiches »  sont  affichées).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852160" y="1553882"/>
            <a:ext cx="4990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L’utilisateur choisit un mot clé dans le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champ.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 clé apparaît sous forme de tag sous la recherche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principale.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8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70453" y="5467472"/>
            <a:ext cx="503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Au fur et à mesure du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remplissage,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mots clés ne correspondant pas à la frappe dans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champ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disparaissent. Par exemple, si l’utilisateur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entre « pois »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la liste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d’ingrédients, seuls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vont rester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pois cassé » et « pois chiches ».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91" name="Connecteur droit avec flèche 90"/>
          <p:cNvCxnSpPr>
            <a:stCxn id="60" idx="0"/>
          </p:cNvCxnSpPr>
          <p:nvPr/>
        </p:nvCxnSpPr>
        <p:spPr>
          <a:xfrm flipH="1" flipV="1">
            <a:off x="7230533" y="4639730"/>
            <a:ext cx="1091762" cy="800650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à coins arrondis 14"/>
          <p:cNvSpPr/>
          <p:nvPr/>
        </p:nvSpPr>
        <p:spPr bwMode="auto">
          <a:xfrm>
            <a:off x="6432154" y="4150748"/>
            <a:ext cx="483419" cy="13819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 bwMode="auto">
          <a:xfrm>
            <a:off x="6432154" y="3059169"/>
            <a:ext cx="483419" cy="13819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 bwMode="auto">
          <a:xfrm>
            <a:off x="6365707" y="2817628"/>
            <a:ext cx="290273" cy="17903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 bwMode="auto">
          <a:xfrm>
            <a:off x="1228410" y="3059544"/>
            <a:ext cx="1312771" cy="38540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29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9900</TotalTime>
  <Words>1164</Words>
  <Application>Microsoft Office PowerPoint</Application>
  <PresentationFormat>Grand écran</PresentationFormat>
  <Paragraphs>159</Paragraphs>
  <Slides>15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30" baseType="lpstr">
      <vt:lpstr>Abhaya Libre</vt:lpstr>
      <vt:lpstr>Abhaya Libre ExtraBold</vt:lpstr>
      <vt:lpstr>Abhaya Libre Medium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2030</cp:revision>
  <dcterms:created xsi:type="dcterms:W3CDTF">2018-12-21T22:04:22Z</dcterms:created>
  <dcterms:modified xsi:type="dcterms:W3CDTF">2021-08-03T08:30:01Z</dcterms:modified>
</cp:coreProperties>
</file>